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9" r:id="rId3"/>
  </p:sldIdLst>
  <p:sldSz cx="10693400" cy="7561263"/>
  <p:notesSz cx="6858000" cy="9144000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FCA"/>
    <a:srgbClr val="D92119"/>
    <a:srgbClr val="0E2F41"/>
    <a:srgbClr val="21A8F0"/>
    <a:srgbClr val="A8723C"/>
    <a:srgbClr val="CDA67E"/>
    <a:srgbClr val="2C1F0A"/>
    <a:srgbClr val="EF8100"/>
    <a:srgbClr val="EF81FF"/>
    <a:srgbClr val="FFE7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43"/>
    <p:restoredTop sz="94699"/>
  </p:normalViewPr>
  <p:slideViewPr>
    <p:cSldViewPr snapToGrid="0">
      <p:cViewPr>
        <p:scale>
          <a:sx n="90" d="100"/>
          <a:sy n="90" d="100"/>
        </p:scale>
        <p:origin x="2214" y="654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414AA0-AFC6-419D-B54B-694DDB9B0045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79CF9-66FE-4DFE-9C46-10D411DEA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256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79CF9-66FE-4DFE-9C46-10D411DEAB4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79CF9-66FE-4DFE-9C46-10D411DEAB4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760A-0CBD-474D-BCAA-ED7538351665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B546-239D-40E3-8567-8C3A00115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26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760A-0CBD-474D-BCAA-ED7538351665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B546-239D-40E3-8567-8C3A00115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042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760A-0CBD-474D-BCAA-ED7538351665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B546-239D-40E3-8567-8C3A00115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74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760A-0CBD-474D-BCAA-ED7538351665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B546-239D-40E3-8567-8C3A00115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959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760A-0CBD-474D-BCAA-ED7538351665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B546-239D-40E3-8567-8C3A00115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509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760A-0CBD-474D-BCAA-ED7538351665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B546-239D-40E3-8567-8C3A00115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91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760A-0CBD-474D-BCAA-ED7538351665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B546-239D-40E3-8567-8C3A00115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4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760A-0CBD-474D-BCAA-ED7538351665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B546-239D-40E3-8567-8C3A00115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120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760A-0CBD-474D-BCAA-ED7538351665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B546-239D-40E3-8567-8C3A00115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347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760A-0CBD-474D-BCAA-ED7538351665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B546-239D-40E3-8567-8C3A00115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17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8760A-0CBD-474D-BCAA-ED7538351665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7B546-239D-40E3-8567-8C3A00115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52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8760A-0CBD-474D-BCAA-ED7538351665}" type="datetimeFigureOut">
              <a:rPr lang="ru-RU" smtClean="0"/>
              <a:pPr/>
              <a:t>02.07.2018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7B546-239D-40E3-8567-8C3A00115C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484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D:\Ярлыки\3D\Done\УГАТУ\Новая папка\power point\1\arro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6957" y="6733948"/>
            <a:ext cx="225425" cy="195262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096826" y="2625805"/>
            <a:ext cx="85332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20" dirty="0" smtClean="0">
                <a:latin typeface="BwSurco-Bold" pitchFamily="50" charset="-52"/>
              </a:rPr>
              <a:t>АВТОМАТИЗИРОВАННЫЕ СИСТЕМЫ</a:t>
            </a:r>
          </a:p>
          <a:p>
            <a:pPr algn="ctr"/>
            <a:r>
              <a:rPr lang="ru-RU" sz="2320" dirty="0" smtClean="0">
                <a:latin typeface="BwSurco-Bold" pitchFamily="50" charset="-52"/>
              </a:rPr>
              <a:t>ОБРАБОТКИ ИНФОРМАЦИИ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937589" y="1619788"/>
            <a:ext cx="1166803" cy="315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20" dirty="0" smtClean="0">
                <a:latin typeface="BwSurco-Bold" pitchFamily="50" charset="-52"/>
              </a:rPr>
              <a:t>У</a:t>
            </a:r>
            <a:r>
              <a:rPr lang="ru-RU" sz="1050" dirty="0" smtClean="0">
                <a:latin typeface="BwSurco-Bold" pitchFamily="50" charset="-52"/>
              </a:rPr>
              <a:t> </a:t>
            </a:r>
            <a:r>
              <a:rPr lang="ru-RU" sz="1420" dirty="0" smtClean="0">
                <a:latin typeface="BwSurco-Bold" pitchFamily="50" charset="-52"/>
              </a:rPr>
              <a:t>Г</a:t>
            </a:r>
            <a:r>
              <a:rPr lang="ru-RU" sz="600" dirty="0" smtClean="0">
                <a:latin typeface="BwSurco-Bold" pitchFamily="50" charset="-52"/>
              </a:rPr>
              <a:t> </a:t>
            </a:r>
            <a:r>
              <a:rPr lang="ru-RU" sz="1420" dirty="0" smtClean="0">
                <a:latin typeface="BwSurco-Bold" pitchFamily="50" charset="-52"/>
              </a:rPr>
              <a:t>А</a:t>
            </a:r>
            <a:r>
              <a:rPr lang="ru-RU" sz="600" dirty="0" smtClean="0">
                <a:latin typeface="BwSurco-Bold" pitchFamily="50" charset="-52"/>
              </a:rPr>
              <a:t> </a:t>
            </a:r>
            <a:r>
              <a:rPr lang="ru-RU" sz="1420" dirty="0" smtClean="0">
                <a:latin typeface="BwSurco-Bold" pitchFamily="50" charset="-52"/>
              </a:rPr>
              <a:t>Т</a:t>
            </a:r>
            <a:r>
              <a:rPr lang="ru-RU" sz="1000" dirty="0" smtClean="0">
                <a:latin typeface="BwSurco-Bold" pitchFamily="50" charset="-52"/>
              </a:rPr>
              <a:t> </a:t>
            </a:r>
            <a:r>
              <a:rPr lang="ru-RU" sz="1420" dirty="0" smtClean="0">
                <a:latin typeface="BwSurco-Bold" pitchFamily="50" charset="-52"/>
              </a:rPr>
              <a:t>У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57044" y="307806"/>
            <a:ext cx="4166105" cy="24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750" b="1" dirty="0" smtClean="0"/>
              <a:t>МИНИСТЕРСТВО ОБРАЗОВАНИЯ И НАУКИ РОССИЙСКОЙ ФЕДЕРАЦИИ</a:t>
            </a:r>
          </a:p>
        </p:txBody>
      </p:sp>
      <p:pic>
        <p:nvPicPr>
          <p:cNvPr id="1027" name="Picture 3" descr="D:\Ярлыки\3D\Done\УГАТУ\Новая папка\power point\2\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8563" y="1063625"/>
            <a:ext cx="652462" cy="527050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2655904" y="477204"/>
            <a:ext cx="5346700" cy="3645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1100"/>
              </a:lnSpc>
            </a:pPr>
            <a:r>
              <a:rPr lang="ru-RU" sz="750" dirty="0" smtClean="0"/>
              <a:t>федеральное государственное бюджетное образовательное учреждение высшего образования </a:t>
            </a:r>
          </a:p>
          <a:p>
            <a:pPr algn="ctr">
              <a:lnSpc>
                <a:spcPts val="1100"/>
              </a:lnSpc>
            </a:pPr>
            <a:r>
              <a:rPr lang="ru-RU" sz="750" dirty="0" smtClean="0"/>
              <a:t>«Уфимский государственный авиационный технический университет» (ФГБОУ ВО «УГАТУ»)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231255" y="3793037"/>
            <a:ext cx="2204899" cy="280077"/>
          </a:xfrm>
          <a:prstGeom prst="rect">
            <a:avLst/>
          </a:prstGeom>
          <a:solidFill>
            <a:srgbClr val="007FCA"/>
          </a:solidFill>
        </p:spPr>
        <p:txBody>
          <a:bodyPr wrap="none">
            <a:spAutoFit/>
          </a:bodyPr>
          <a:lstStyle/>
          <a:p>
            <a:r>
              <a:rPr lang="ru-RU" sz="1220" dirty="0" smtClean="0">
                <a:solidFill>
                  <a:schemeClr val="bg1"/>
                </a:solidFill>
              </a:rPr>
              <a:t>презентация курсовой работы</a:t>
            </a:r>
            <a:endParaRPr lang="ru-RU" sz="1220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09925" y="4121671"/>
            <a:ext cx="658418" cy="195014"/>
          </a:xfrm>
          <a:prstGeom prst="rect">
            <a:avLst/>
          </a:prstGeom>
          <a:solidFill>
            <a:srgbClr val="D92119"/>
          </a:solidFill>
        </p:spPr>
        <p:txBody>
          <a:bodyPr wrap="none" lIns="126000" tIns="0" rIns="126000" bIns="7200">
            <a:spAutoFit/>
          </a:bodyPr>
          <a:lstStyle/>
          <a:p>
            <a:r>
              <a:rPr lang="ru-RU" sz="1220" dirty="0" smtClean="0">
                <a:solidFill>
                  <a:schemeClr val="bg1"/>
                </a:solidFill>
              </a:rPr>
              <a:t>1 курс</a:t>
            </a:r>
            <a:endParaRPr lang="ru-RU" sz="1220" dirty="0">
              <a:solidFill>
                <a:schemeClr val="bg1"/>
              </a:solidFill>
            </a:endParaRPr>
          </a:p>
        </p:txBody>
      </p:sp>
      <p:pic>
        <p:nvPicPr>
          <p:cNvPr id="1028" name="Picture 4" descr="D:\Ярлыки\3D\Done\УГАТУ\Новая папка\power point\2\lin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532" y="6673850"/>
            <a:ext cx="9259887" cy="10953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844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D:\Ярлыки\3D\Done\УГАТУ\Новая папка\power point\1\arrow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6957" y="6733948"/>
            <a:ext cx="225425" cy="195262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942805" y="2316547"/>
            <a:ext cx="85332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20" dirty="0" smtClean="0">
                <a:latin typeface="BwSurco-Bold" pitchFamily="50" charset="-52"/>
              </a:rPr>
              <a:t>АВТОМАТИЗИРОВАННЫЕ СИСТЕМЫ</a:t>
            </a:r>
          </a:p>
          <a:p>
            <a:r>
              <a:rPr lang="ru-RU" sz="2320" dirty="0" smtClean="0">
                <a:latin typeface="BwSurco-Bold" pitchFamily="50" charset="-52"/>
              </a:rPr>
              <a:t>ОБРАБОТКИ ИНФОРМАЦИИ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51840" y="558808"/>
            <a:ext cx="1166803" cy="315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20" dirty="0" smtClean="0">
                <a:latin typeface="BwSurco-Bold" pitchFamily="50" charset="-52"/>
              </a:rPr>
              <a:t>У</a:t>
            </a:r>
            <a:r>
              <a:rPr lang="ru-RU" sz="900" dirty="0" smtClean="0">
                <a:latin typeface="BwSurco-Bold" pitchFamily="50" charset="-52"/>
              </a:rPr>
              <a:t> </a:t>
            </a:r>
            <a:r>
              <a:rPr lang="ru-RU" sz="1420" dirty="0" smtClean="0">
                <a:latin typeface="BwSurco-Bold" pitchFamily="50" charset="-52"/>
              </a:rPr>
              <a:t>Г</a:t>
            </a:r>
            <a:r>
              <a:rPr lang="ru-RU" sz="600" dirty="0" smtClean="0">
                <a:latin typeface="BwSurco-Bold" pitchFamily="50" charset="-52"/>
              </a:rPr>
              <a:t> </a:t>
            </a:r>
            <a:r>
              <a:rPr lang="ru-RU" sz="1420" dirty="0" smtClean="0">
                <a:latin typeface="BwSurco-Bold" pitchFamily="50" charset="-52"/>
              </a:rPr>
              <a:t>А</a:t>
            </a:r>
            <a:r>
              <a:rPr lang="ru-RU" sz="500" dirty="0" smtClean="0">
                <a:latin typeface="BwSurco-Bold" pitchFamily="50" charset="-52"/>
              </a:rPr>
              <a:t> </a:t>
            </a:r>
            <a:r>
              <a:rPr lang="ru-RU" sz="1420" dirty="0" smtClean="0">
                <a:latin typeface="BwSurco-Bold" pitchFamily="50" charset="-52"/>
              </a:rPr>
              <a:t>Т</a:t>
            </a:r>
            <a:r>
              <a:rPr lang="ru-RU" sz="900" dirty="0" smtClean="0">
                <a:latin typeface="BwSurco-Bold" pitchFamily="50" charset="-52"/>
              </a:rPr>
              <a:t> </a:t>
            </a:r>
            <a:r>
              <a:rPr lang="ru-RU" sz="1420" dirty="0" smtClean="0">
                <a:latin typeface="BwSurco-Bold" pitchFamily="50" charset="-52"/>
              </a:rPr>
              <a:t>У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701433" y="572600"/>
            <a:ext cx="2619469" cy="265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820" dirty="0" smtClean="0">
                <a:latin typeface="BwSurco-Medium" pitchFamily="50" charset="-52"/>
              </a:rPr>
              <a:t>Автоматизированная система управления</a:t>
            </a:r>
          </a:p>
        </p:txBody>
      </p:sp>
      <p:pic>
        <p:nvPicPr>
          <p:cNvPr id="1027" name="Picture 3" descr="D:\Ярлыки\3D\Done\УГАТУ\Новая папка\power point\2\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8444" y="357194"/>
            <a:ext cx="646899" cy="522557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1036784" y="1690819"/>
            <a:ext cx="1008907" cy="278223"/>
          </a:xfrm>
          <a:prstGeom prst="rect">
            <a:avLst/>
          </a:prstGeom>
          <a:solidFill>
            <a:srgbClr val="007FCA"/>
          </a:solidFill>
        </p:spPr>
        <p:txBody>
          <a:bodyPr wrap="none" lIns="72000" tIns="28800" rIns="108000" bIns="28800">
            <a:spAutoFit/>
          </a:bodyPr>
          <a:lstStyle/>
          <a:p>
            <a:r>
              <a:rPr lang="ru-RU" sz="1430" dirty="0" smtClean="0">
                <a:solidFill>
                  <a:schemeClr val="bg1"/>
                </a:solidFill>
                <a:latin typeface="BwSurco-Medium" pitchFamily="50" charset="-52"/>
              </a:rPr>
              <a:t>Введение</a:t>
            </a:r>
            <a:endParaRPr lang="ru-RU" sz="1430" dirty="0">
              <a:solidFill>
                <a:schemeClr val="bg1"/>
              </a:solidFill>
              <a:latin typeface="BwSurco-Medium" pitchFamily="50" charset="-5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47177" y="2008410"/>
            <a:ext cx="324426" cy="202418"/>
          </a:xfrm>
          <a:prstGeom prst="rect">
            <a:avLst/>
          </a:prstGeom>
          <a:solidFill>
            <a:srgbClr val="D92119"/>
          </a:solidFill>
        </p:spPr>
        <p:txBody>
          <a:bodyPr wrap="none" lIns="90000" tIns="7200" rIns="90000" bIns="18000">
            <a:spAutoFit/>
          </a:bodyPr>
          <a:lstStyle/>
          <a:p>
            <a:r>
              <a:rPr lang="ru-RU" sz="1150" dirty="0" smtClean="0">
                <a:solidFill>
                  <a:schemeClr val="bg1"/>
                </a:solidFill>
                <a:latin typeface="BwSurco-Medium" pitchFamily="50" charset="-52"/>
              </a:rPr>
              <a:t>1.1</a:t>
            </a:r>
            <a:endParaRPr lang="ru-RU" sz="1150" dirty="0">
              <a:solidFill>
                <a:schemeClr val="bg1"/>
              </a:solidFill>
              <a:latin typeface="BwSurco-Medium" pitchFamily="50" charset="-52"/>
            </a:endParaRPr>
          </a:p>
        </p:txBody>
      </p:sp>
      <p:pic>
        <p:nvPicPr>
          <p:cNvPr id="2051" name="Picture 3" descr="D:\Ярлыки\3D\Done\УГАТУ\Новая папка\power point\3\USS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25313" y="2870167"/>
            <a:ext cx="590550" cy="603250"/>
          </a:xfrm>
          <a:prstGeom prst="rect">
            <a:avLst/>
          </a:prstGeom>
          <a:noFill/>
        </p:spPr>
      </p:pic>
      <p:pic>
        <p:nvPicPr>
          <p:cNvPr id="2052" name="Picture 4" descr="D:\Ярлыки\3D\Done\УГАТУ\Новая папка\power point\3\patter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15438" y="5789613"/>
            <a:ext cx="1477962" cy="1771650"/>
          </a:xfrm>
          <a:prstGeom prst="rect">
            <a:avLst/>
          </a:prstGeom>
          <a:noFill/>
        </p:spPr>
      </p:pic>
      <p:pic>
        <p:nvPicPr>
          <p:cNvPr id="2053" name="Picture 5" descr="D:\Ярлыки\3D\Done\УГАТУ\Новая папка\power point\3\lin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52581" y="840582"/>
            <a:ext cx="1920875" cy="66675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953225" y="769309"/>
            <a:ext cx="908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" dirty="0" smtClean="0">
                <a:latin typeface="BwSurco-Regular" pitchFamily="50" charset="-52"/>
              </a:rPr>
              <a:t>Уфимский государственный авиационный технический университет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8830471" y="3563249"/>
            <a:ext cx="1525589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50" dirty="0" smtClean="0">
                <a:latin typeface="BwSurco-Medium" pitchFamily="50" charset="-52"/>
              </a:rPr>
              <a:t>Автоматизированная </a:t>
            </a:r>
          </a:p>
          <a:p>
            <a:r>
              <a:rPr lang="ru-RU" sz="850" dirty="0" smtClean="0">
                <a:latin typeface="BwSurco-Medium" pitchFamily="50" charset="-52"/>
              </a:rPr>
              <a:t>система управления </a:t>
            </a:r>
          </a:p>
          <a:p>
            <a:r>
              <a:rPr lang="ru-RU" sz="850" dirty="0" smtClean="0">
                <a:latin typeface="BwSurco-Medium" pitchFamily="50" charset="-52"/>
              </a:rPr>
              <a:t>в СССР</a:t>
            </a:r>
            <a:endParaRPr lang="ru-RU" sz="850" dirty="0">
              <a:latin typeface="BwSurco-Medium" pitchFamily="50" charset="-52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45516" y="3510632"/>
            <a:ext cx="7474584" cy="2147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ru-RU" sz="1250" dirty="0" smtClean="0"/>
              <a:t>Автоматизированная система управления (сокращённо АСУ) — комплекс аппаратных и программных средств, а также персонала, предназначенный для управления различными процессами в рамках технологического процесса, производства, предприятия. АСУ применяются в различных отраслях промышленности, энергетике, транспорте и т. п. Термин «автоматизированная», в отличие от термина «автоматическая», подчёркивает сохранение за человеком-оператором некоторых функций, либо наиболее общего, целеполагающего характера, либо не поддающихся автоматизации. АСУ с Системой поддержки принятия решений (СППР) являются основным инструментом повышения обоснованности управленческих решений.</a:t>
            </a:r>
            <a:endParaRPr lang="ru-RU" sz="1250" dirty="0"/>
          </a:p>
        </p:txBody>
      </p:sp>
      <p:sp>
        <p:nvSpPr>
          <p:cNvPr id="25" name="Овал 24"/>
          <p:cNvSpPr/>
          <p:nvPr/>
        </p:nvSpPr>
        <p:spPr>
          <a:xfrm>
            <a:off x="392138" y="7003256"/>
            <a:ext cx="247650" cy="247650"/>
          </a:xfrm>
          <a:prstGeom prst="ellipse">
            <a:avLst/>
          </a:prstGeom>
          <a:solidFill>
            <a:srgbClr val="007F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50" dirty="0" smtClean="0">
                <a:latin typeface="BwSurco-Medium" pitchFamily="50" charset="-52"/>
              </a:rPr>
              <a:t>1</a:t>
            </a:r>
            <a:endParaRPr lang="ru-RU" sz="1250" dirty="0">
              <a:latin typeface="BwSurco-Medium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35844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161</Words>
  <Application>Microsoft Office PowerPoint</Application>
  <PresentationFormat>Произвольный</PresentationFormat>
  <Paragraphs>22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BwSurco-Bold</vt:lpstr>
      <vt:lpstr>BwSurco-Medium</vt:lpstr>
      <vt:lpstr>BwSurco-Regular</vt:lpstr>
      <vt:lpstr>Calibri</vt:lpstr>
      <vt:lpstr>Тема Office</vt:lpstr>
      <vt:lpstr>Презентация PowerPoint</vt:lpstr>
      <vt:lpstr>Презентация PowerPoint</vt:lpstr>
    </vt:vector>
  </TitlesOfParts>
  <Company>DNA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Red</dc:creator>
  <cp:lastModifiedBy>Пользователь Windows</cp:lastModifiedBy>
  <cp:revision>98</cp:revision>
  <dcterms:created xsi:type="dcterms:W3CDTF">2016-06-13T05:10:18Z</dcterms:created>
  <dcterms:modified xsi:type="dcterms:W3CDTF">2018-07-02T05:02:06Z</dcterms:modified>
</cp:coreProperties>
</file>