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68" r:id="rId2"/>
    <p:sldId id="269" r:id="rId3"/>
  </p:sldIdLst>
  <p:sldSz cx="10693400" cy="7561263"/>
  <p:notesSz cx="6858000" cy="9144000"/>
  <p:defaultTextStyle>
    <a:defPPr>
      <a:defRPr lang="ru-RU"/>
    </a:defPPr>
    <a:lvl1pPr marL="0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21528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43056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564584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086112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607640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129168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650696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172224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2">
          <p15:clr>
            <a:srgbClr val="A4A3A4"/>
          </p15:clr>
        </p15:guide>
        <p15:guide id="2" pos="33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FCA"/>
    <a:srgbClr val="D92119"/>
    <a:srgbClr val="0E2F41"/>
    <a:srgbClr val="21A8F0"/>
    <a:srgbClr val="A8723C"/>
    <a:srgbClr val="CDA67E"/>
    <a:srgbClr val="2C1F0A"/>
    <a:srgbClr val="EF8100"/>
    <a:srgbClr val="EF81FF"/>
    <a:srgbClr val="FFE79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043"/>
    <p:restoredTop sz="94699"/>
  </p:normalViewPr>
  <p:slideViewPr>
    <p:cSldViewPr snapToGrid="0">
      <p:cViewPr>
        <p:scale>
          <a:sx n="90" d="100"/>
          <a:sy n="90" d="100"/>
        </p:scale>
        <p:origin x="2214" y="654"/>
      </p:cViewPr>
      <p:guideLst>
        <p:guide orient="horz" pos="2382"/>
        <p:guide pos="33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414AA0-AFC6-419D-B54B-694DDB9B0045}" type="datetimeFigureOut">
              <a:rPr lang="ru-RU" smtClean="0"/>
              <a:pPr/>
              <a:t>02.07.2018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004888" y="685800"/>
            <a:ext cx="48482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E79CF9-66FE-4DFE-9C46-10D411DEAB4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52561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E79CF9-66FE-4DFE-9C46-10D411DEAB47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E79CF9-66FE-4DFE-9C46-10D411DEAB47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02005" y="2348893"/>
            <a:ext cx="9089390" cy="1620771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04010" y="4284716"/>
            <a:ext cx="7485380" cy="193232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215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30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45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61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7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91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506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722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8760A-0CBD-474D-BCAA-ED7538351665}" type="datetimeFigureOut">
              <a:rPr lang="ru-RU" smtClean="0"/>
              <a:pPr/>
              <a:t>02.07.2018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7B546-239D-40E3-8567-8C3A00115C9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12629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8760A-0CBD-474D-BCAA-ED7538351665}" type="datetimeFigureOut">
              <a:rPr lang="ru-RU" smtClean="0"/>
              <a:pPr/>
              <a:t>02.07.2018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7B546-239D-40E3-8567-8C3A00115C9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50424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752715" y="302802"/>
            <a:ext cx="2406015" cy="645157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4670" y="302802"/>
            <a:ext cx="7039822" cy="645157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8760A-0CBD-474D-BCAA-ED7538351665}" type="datetimeFigureOut">
              <a:rPr lang="ru-RU" smtClean="0"/>
              <a:pPr/>
              <a:t>02.07.2018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7B546-239D-40E3-8567-8C3A00115C9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4747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8760A-0CBD-474D-BCAA-ED7538351665}" type="datetimeFigureOut">
              <a:rPr lang="ru-RU" smtClean="0"/>
              <a:pPr/>
              <a:t>02.07.2018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7B546-239D-40E3-8567-8C3A00115C9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95905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44705" y="4858812"/>
            <a:ext cx="9089390" cy="1501751"/>
          </a:xfrm>
        </p:spPr>
        <p:txBody>
          <a:bodyPr anchor="t"/>
          <a:lstStyle>
            <a:lvl1pPr algn="l">
              <a:defRPr sz="46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44705" y="3204786"/>
            <a:ext cx="9089390" cy="1654026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21528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4305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6458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8611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076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2916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5069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7222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8760A-0CBD-474D-BCAA-ED7538351665}" type="datetimeFigureOut">
              <a:rPr lang="ru-RU" smtClean="0"/>
              <a:pPr/>
              <a:t>02.07.2018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7B546-239D-40E3-8567-8C3A00115C9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85095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34670" y="1764295"/>
            <a:ext cx="4722918" cy="4990084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435812" y="1764295"/>
            <a:ext cx="4722918" cy="4990084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8760A-0CBD-474D-BCAA-ED7538351665}" type="datetimeFigureOut">
              <a:rPr lang="ru-RU" smtClean="0"/>
              <a:pPr/>
              <a:t>02.07.2018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7B546-239D-40E3-8567-8C3A00115C9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94911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4670" y="1692533"/>
            <a:ext cx="4724775" cy="705367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34670" y="2397901"/>
            <a:ext cx="4724775" cy="4356478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432099" y="1692533"/>
            <a:ext cx="4726631" cy="705367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432099" y="2397901"/>
            <a:ext cx="4726631" cy="4356478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8760A-0CBD-474D-BCAA-ED7538351665}" type="datetimeFigureOut">
              <a:rPr lang="ru-RU" smtClean="0"/>
              <a:pPr/>
              <a:t>02.07.2018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7B546-239D-40E3-8567-8C3A00115C9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1474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8760A-0CBD-474D-BCAA-ED7538351665}" type="datetimeFigureOut">
              <a:rPr lang="ru-RU" smtClean="0"/>
              <a:pPr/>
              <a:t>02.07.2018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7B546-239D-40E3-8567-8C3A00115C9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51206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8760A-0CBD-474D-BCAA-ED7538351665}" type="datetimeFigureOut">
              <a:rPr lang="ru-RU" smtClean="0"/>
              <a:pPr/>
              <a:t>02.07.2018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7B546-239D-40E3-8567-8C3A00115C9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03470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4671" y="301050"/>
            <a:ext cx="3518055" cy="1281214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180822" y="301051"/>
            <a:ext cx="5977908" cy="6453328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4671" y="1582265"/>
            <a:ext cx="3518055" cy="5172114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8760A-0CBD-474D-BCAA-ED7538351665}" type="datetimeFigureOut">
              <a:rPr lang="ru-RU" smtClean="0"/>
              <a:pPr/>
              <a:t>02.07.2018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7B546-239D-40E3-8567-8C3A00115C9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21701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95981" y="5292884"/>
            <a:ext cx="6416040" cy="624855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095981" y="675613"/>
            <a:ext cx="6416040" cy="4536758"/>
          </a:xfrm>
        </p:spPr>
        <p:txBody>
          <a:bodyPr/>
          <a:lstStyle>
            <a:lvl1pPr marL="0" indent="0">
              <a:buNone/>
              <a:defRPr sz="3700"/>
            </a:lvl1pPr>
            <a:lvl2pPr marL="521528" indent="0">
              <a:buNone/>
              <a:defRPr sz="3200"/>
            </a:lvl2pPr>
            <a:lvl3pPr marL="1043056" indent="0">
              <a:buNone/>
              <a:defRPr sz="2700"/>
            </a:lvl3pPr>
            <a:lvl4pPr marL="1564584" indent="0">
              <a:buNone/>
              <a:defRPr sz="2300"/>
            </a:lvl4pPr>
            <a:lvl5pPr marL="2086112" indent="0">
              <a:buNone/>
              <a:defRPr sz="2300"/>
            </a:lvl5pPr>
            <a:lvl6pPr marL="2607640" indent="0">
              <a:buNone/>
              <a:defRPr sz="2300"/>
            </a:lvl6pPr>
            <a:lvl7pPr marL="3129168" indent="0">
              <a:buNone/>
              <a:defRPr sz="2300"/>
            </a:lvl7pPr>
            <a:lvl8pPr marL="3650696" indent="0">
              <a:buNone/>
              <a:defRPr sz="2300"/>
            </a:lvl8pPr>
            <a:lvl9pPr marL="4172224" indent="0">
              <a:buNone/>
              <a:defRPr sz="23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095981" y="5917739"/>
            <a:ext cx="6416040" cy="887398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8760A-0CBD-474D-BCAA-ED7538351665}" type="datetimeFigureOut">
              <a:rPr lang="ru-RU" smtClean="0"/>
              <a:pPr/>
              <a:t>02.07.2018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7B546-239D-40E3-8567-8C3A00115C9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25233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4670" y="302801"/>
            <a:ext cx="9624060" cy="1260211"/>
          </a:xfrm>
          <a:prstGeom prst="rect">
            <a:avLst/>
          </a:prstGeom>
        </p:spPr>
        <p:txBody>
          <a:bodyPr vert="horz" lIns="104306" tIns="52153" rIns="104306" bIns="52153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4670" y="1764295"/>
            <a:ext cx="9624060" cy="4990084"/>
          </a:xfrm>
          <a:prstGeom prst="rect">
            <a:avLst/>
          </a:prstGeom>
        </p:spPr>
        <p:txBody>
          <a:bodyPr vert="horz" lIns="104306" tIns="52153" rIns="104306" bIns="52153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534670" y="7008171"/>
            <a:ext cx="2495127" cy="402567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98760A-0CBD-474D-BCAA-ED7538351665}" type="datetimeFigureOut">
              <a:rPr lang="ru-RU" smtClean="0"/>
              <a:pPr/>
              <a:t>02.07.2018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653579" y="7008171"/>
            <a:ext cx="3386243" cy="402567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663603" y="7008171"/>
            <a:ext cx="2495127" cy="402567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F7B546-239D-40E3-8567-8C3A00115C9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14843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43056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91146" indent="-391146" algn="l" defTabSz="1043056" rtl="0" eaLnBrk="1" latinLnBrk="0" hangingPunct="1">
        <a:spcBef>
          <a:spcPct val="20000"/>
        </a:spcBef>
        <a:buFont typeface="Arial" pitchFamily="34" charset="0"/>
        <a:buChar char="•"/>
        <a:defRPr sz="3700" kern="1200">
          <a:solidFill>
            <a:schemeClr val="tx1"/>
          </a:solidFill>
          <a:latin typeface="+mn-lt"/>
          <a:ea typeface="+mn-ea"/>
          <a:cs typeface="+mn-cs"/>
        </a:defRPr>
      </a:lvl1pPr>
      <a:lvl2pPr marL="847483" indent="-325955" algn="l" defTabSz="1043056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303820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25348" indent="-260764" algn="l" defTabSz="1043056" rtl="0" eaLnBrk="1" latinLnBrk="0" hangingPunct="1">
        <a:spcBef>
          <a:spcPct val="20000"/>
        </a:spcBef>
        <a:buFont typeface="Arial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46876" indent="-260764" algn="l" defTabSz="1043056" rtl="0" eaLnBrk="1" latinLnBrk="0" hangingPunct="1">
        <a:spcBef>
          <a:spcPct val="20000"/>
        </a:spcBef>
        <a:buFont typeface="Arial" pitchFamily="34" charset="0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68404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9932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11460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32988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52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305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58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6112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764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916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5069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222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3" name="Picture 9" descr="D:\Ярлыки\3D\Done\УГАТУ\Новая папка\power point\1\arrow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26957" y="6733948"/>
            <a:ext cx="225425" cy="195262"/>
          </a:xfrm>
          <a:prstGeom prst="rect">
            <a:avLst/>
          </a:prstGeom>
          <a:noFill/>
        </p:spPr>
      </p:pic>
      <p:sp>
        <p:nvSpPr>
          <p:cNvPr id="18" name="TextBox 17"/>
          <p:cNvSpPr txBox="1"/>
          <p:nvPr/>
        </p:nvSpPr>
        <p:spPr>
          <a:xfrm>
            <a:off x="1096826" y="2625805"/>
            <a:ext cx="853327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320" dirty="0" smtClean="0">
                <a:latin typeface="BwSurco-Bold" pitchFamily="50" charset="-52"/>
              </a:rPr>
              <a:t>АВТОМАТИЗИРОВАННЫЕ СИСТЕМЫ</a:t>
            </a:r>
          </a:p>
          <a:p>
            <a:pPr algn="ctr"/>
            <a:r>
              <a:rPr lang="ru-RU" sz="2320" dirty="0" smtClean="0">
                <a:latin typeface="BwSurco-Bold" pitchFamily="50" charset="-52"/>
              </a:rPr>
              <a:t>ОБРАБОТКИ ИНФОРМАЦИИ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937589" y="1619788"/>
            <a:ext cx="1166803" cy="3154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420" dirty="0" smtClean="0">
                <a:latin typeface="BwSurco-Bold" pitchFamily="50" charset="-52"/>
              </a:rPr>
              <a:t>У</a:t>
            </a:r>
            <a:r>
              <a:rPr lang="ru-RU" sz="1050" dirty="0" smtClean="0">
                <a:latin typeface="BwSurco-Bold" pitchFamily="50" charset="-52"/>
              </a:rPr>
              <a:t> </a:t>
            </a:r>
            <a:r>
              <a:rPr lang="ru-RU" sz="1420" dirty="0" smtClean="0">
                <a:latin typeface="BwSurco-Bold" pitchFamily="50" charset="-52"/>
              </a:rPr>
              <a:t>Г</a:t>
            </a:r>
            <a:r>
              <a:rPr lang="ru-RU" sz="600" dirty="0" smtClean="0">
                <a:latin typeface="BwSurco-Bold" pitchFamily="50" charset="-52"/>
              </a:rPr>
              <a:t> </a:t>
            </a:r>
            <a:r>
              <a:rPr lang="ru-RU" sz="1420" dirty="0" smtClean="0">
                <a:latin typeface="BwSurco-Bold" pitchFamily="50" charset="-52"/>
              </a:rPr>
              <a:t>А</a:t>
            </a:r>
            <a:r>
              <a:rPr lang="ru-RU" sz="600" dirty="0" smtClean="0">
                <a:latin typeface="BwSurco-Bold" pitchFamily="50" charset="-52"/>
              </a:rPr>
              <a:t> </a:t>
            </a:r>
            <a:r>
              <a:rPr lang="ru-RU" sz="1420" dirty="0" smtClean="0">
                <a:latin typeface="BwSurco-Bold" pitchFamily="50" charset="-52"/>
              </a:rPr>
              <a:t>Т</a:t>
            </a:r>
            <a:r>
              <a:rPr lang="ru-RU" sz="1000" dirty="0" smtClean="0">
                <a:latin typeface="BwSurco-Bold" pitchFamily="50" charset="-52"/>
              </a:rPr>
              <a:t> </a:t>
            </a:r>
            <a:r>
              <a:rPr lang="ru-RU" sz="1420" dirty="0" smtClean="0">
                <a:latin typeface="BwSurco-Bold" pitchFamily="50" charset="-52"/>
              </a:rPr>
              <a:t>У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257044" y="307806"/>
            <a:ext cx="4166105" cy="2475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750" b="1" dirty="0" smtClean="0"/>
              <a:t>МИНИСТЕРСТВО ОБРАЗОВАНИЯ И НАУКИ РОССИЙСКОЙ ФЕДЕРАЦИИ</a:t>
            </a:r>
          </a:p>
        </p:txBody>
      </p:sp>
      <p:pic>
        <p:nvPicPr>
          <p:cNvPr id="1027" name="Picture 3" descr="D:\Ярлыки\3D\Done\УГАТУ\Новая папка\power point\2\logo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08563" y="1063625"/>
            <a:ext cx="652462" cy="527050"/>
          </a:xfrm>
          <a:prstGeom prst="rect">
            <a:avLst/>
          </a:prstGeom>
          <a:noFill/>
        </p:spPr>
      </p:pic>
      <p:sp>
        <p:nvSpPr>
          <p:cNvPr id="13" name="Прямоугольник 12"/>
          <p:cNvSpPr/>
          <p:nvPr/>
        </p:nvSpPr>
        <p:spPr>
          <a:xfrm>
            <a:off x="2655904" y="477204"/>
            <a:ext cx="5346700" cy="36458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ts val="1100"/>
              </a:lnSpc>
            </a:pPr>
            <a:r>
              <a:rPr lang="ru-RU" sz="750" dirty="0" smtClean="0"/>
              <a:t>федеральное государственное бюджетное образовательное учреждение высшего образования </a:t>
            </a:r>
          </a:p>
          <a:p>
            <a:pPr algn="ctr">
              <a:lnSpc>
                <a:spcPts val="1100"/>
              </a:lnSpc>
            </a:pPr>
            <a:r>
              <a:rPr lang="ru-RU" sz="750" dirty="0" smtClean="0"/>
              <a:t>«Уфимский государственный авиационный технический университет» (ФГБОУ ВО «УГАТУ»)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4231255" y="3793037"/>
            <a:ext cx="2204899" cy="280077"/>
          </a:xfrm>
          <a:prstGeom prst="rect">
            <a:avLst/>
          </a:prstGeom>
          <a:solidFill>
            <a:srgbClr val="007FCA"/>
          </a:solidFill>
        </p:spPr>
        <p:txBody>
          <a:bodyPr wrap="none">
            <a:spAutoFit/>
          </a:bodyPr>
          <a:lstStyle/>
          <a:p>
            <a:r>
              <a:rPr lang="ru-RU" sz="1220" dirty="0" smtClean="0">
                <a:solidFill>
                  <a:schemeClr val="bg1"/>
                </a:solidFill>
              </a:rPr>
              <a:t>презентация курсовой работы</a:t>
            </a:r>
            <a:endParaRPr lang="ru-RU" sz="1220" dirty="0">
              <a:solidFill>
                <a:schemeClr val="bg1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5009925" y="4121671"/>
            <a:ext cx="658418" cy="195014"/>
          </a:xfrm>
          <a:prstGeom prst="rect">
            <a:avLst/>
          </a:prstGeom>
          <a:solidFill>
            <a:srgbClr val="D92119"/>
          </a:solidFill>
        </p:spPr>
        <p:txBody>
          <a:bodyPr wrap="none" lIns="126000" tIns="0" rIns="126000" bIns="7200">
            <a:spAutoFit/>
          </a:bodyPr>
          <a:lstStyle/>
          <a:p>
            <a:r>
              <a:rPr lang="ru-RU" sz="1220" dirty="0" smtClean="0">
                <a:solidFill>
                  <a:schemeClr val="bg1"/>
                </a:solidFill>
              </a:rPr>
              <a:t>1 курс</a:t>
            </a:r>
            <a:endParaRPr lang="ru-RU" sz="1220" dirty="0">
              <a:solidFill>
                <a:schemeClr val="bg1"/>
              </a:solidFill>
            </a:endParaRPr>
          </a:p>
        </p:txBody>
      </p:sp>
      <p:pic>
        <p:nvPicPr>
          <p:cNvPr id="1028" name="Picture 4" descr="D:\Ярлыки\3D\Done\УГАТУ\Новая папка\power point\2\line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94532" y="6673850"/>
            <a:ext cx="9259887" cy="10953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358444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3" name="Picture 9" descr="D:\Ярлыки\3D\Done\УГАТУ\Новая папка\power point\1\arrow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26957" y="6733948"/>
            <a:ext cx="225425" cy="195262"/>
          </a:xfrm>
          <a:prstGeom prst="rect">
            <a:avLst/>
          </a:prstGeom>
          <a:noFill/>
        </p:spPr>
      </p:pic>
      <p:sp>
        <p:nvSpPr>
          <p:cNvPr id="18" name="TextBox 17"/>
          <p:cNvSpPr txBox="1"/>
          <p:nvPr/>
        </p:nvSpPr>
        <p:spPr>
          <a:xfrm>
            <a:off x="942805" y="2316547"/>
            <a:ext cx="853327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320" dirty="0" smtClean="0">
                <a:latin typeface="BwSurco-Bold" pitchFamily="50" charset="-52"/>
              </a:rPr>
              <a:t>АВТОМАТИЗИРОВАННЫЕ СИСТЕМЫ</a:t>
            </a:r>
          </a:p>
          <a:p>
            <a:r>
              <a:rPr lang="ru-RU" sz="2320" dirty="0" smtClean="0">
                <a:latin typeface="BwSurco-Bold" pitchFamily="50" charset="-52"/>
              </a:rPr>
              <a:t>ОБРАБОТКИ ИНФОРМАЦИИ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951840" y="558808"/>
            <a:ext cx="1166803" cy="3154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420" dirty="0" smtClean="0">
                <a:latin typeface="BwSurco-Bold" pitchFamily="50" charset="-52"/>
              </a:rPr>
              <a:t>У</a:t>
            </a:r>
            <a:r>
              <a:rPr lang="ru-RU" sz="900" dirty="0" smtClean="0">
                <a:latin typeface="BwSurco-Bold" pitchFamily="50" charset="-52"/>
              </a:rPr>
              <a:t> </a:t>
            </a:r>
            <a:r>
              <a:rPr lang="ru-RU" sz="1420" dirty="0" smtClean="0">
                <a:latin typeface="BwSurco-Bold" pitchFamily="50" charset="-52"/>
              </a:rPr>
              <a:t>Г</a:t>
            </a:r>
            <a:r>
              <a:rPr lang="ru-RU" sz="600" dirty="0" smtClean="0">
                <a:latin typeface="BwSurco-Bold" pitchFamily="50" charset="-52"/>
              </a:rPr>
              <a:t> </a:t>
            </a:r>
            <a:r>
              <a:rPr lang="ru-RU" sz="1420" dirty="0" smtClean="0">
                <a:latin typeface="BwSurco-Bold" pitchFamily="50" charset="-52"/>
              </a:rPr>
              <a:t>А</a:t>
            </a:r>
            <a:r>
              <a:rPr lang="ru-RU" sz="500" dirty="0" smtClean="0">
                <a:latin typeface="BwSurco-Bold" pitchFamily="50" charset="-52"/>
              </a:rPr>
              <a:t> </a:t>
            </a:r>
            <a:r>
              <a:rPr lang="ru-RU" sz="1420" dirty="0" smtClean="0">
                <a:latin typeface="BwSurco-Bold" pitchFamily="50" charset="-52"/>
              </a:rPr>
              <a:t>Т</a:t>
            </a:r>
            <a:r>
              <a:rPr lang="ru-RU" sz="900" dirty="0" smtClean="0">
                <a:latin typeface="BwSurco-Bold" pitchFamily="50" charset="-52"/>
              </a:rPr>
              <a:t> </a:t>
            </a:r>
            <a:r>
              <a:rPr lang="ru-RU" sz="1420" dirty="0" smtClean="0">
                <a:latin typeface="BwSurco-Bold" pitchFamily="50" charset="-52"/>
              </a:rPr>
              <a:t>У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7701433" y="572600"/>
            <a:ext cx="2619469" cy="2654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820" dirty="0" smtClean="0">
                <a:latin typeface="BwSurco-Medium" pitchFamily="50" charset="-52"/>
              </a:rPr>
              <a:t>Автоматизированная система управления</a:t>
            </a:r>
          </a:p>
        </p:txBody>
      </p:sp>
      <p:pic>
        <p:nvPicPr>
          <p:cNvPr id="1027" name="Picture 3" descr="D:\Ярлыки\3D\Done\УГАТУ\Новая папка\power point\2\logo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08444" y="357194"/>
            <a:ext cx="646899" cy="522557"/>
          </a:xfrm>
          <a:prstGeom prst="rect">
            <a:avLst/>
          </a:prstGeom>
          <a:noFill/>
        </p:spPr>
      </p:pic>
      <p:sp>
        <p:nvSpPr>
          <p:cNvPr id="14" name="Прямоугольник 13"/>
          <p:cNvSpPr/>
          <p:nvPr/>
        </p:nvSpPr>
        <p:spPr>
          <a:xfrm>
            <a:off x="1036784" y="1690819"/>
            <a:ext cx="1008907" cy="278223"/>
          </a:xfrm>
          <a:prstGeom prst="rect">
            <a:avLst/>
          </a:prstGeom>
          <a:solidFill>
            <a:srgbClr val="007FCA"/>
          </a:solidFill>
        </p:spPr>
        <p:txBody>
          <a:bodyPr wrap="none" lIns="72000" tIns="28800" rIns="108000" bIns="28800">
            <a:spAutoFit/>
          </a:bodyPr>
          <a:lstStyle/>
          <a:p>
            <a:r>
              <a:rPr lang="ru-RU" sz="1430" dirty="0" smtClean="0">
                <a:solidFill>
                  <a:schemeClr val="bg1"/>
                </a:solidFill>
                <a:latin typeface="BwSurco-Medium" pitchFamily="50" charset="-52"/>
              </a:rPr>
              <a:t>Введение</a:t>
            </a:r>
            <a:endParaRPr lang="ru-RU" sz="1430" dirty="0">
              <a:solidFill>
                <a:schemeClr val="bg1"/>
              </a:solidFill>
              <a:latin typeface="BwSurco-Medium" pitchFamily="50" charset="-52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1047177" y="2008410"/>
            <a:ext cx="324426" cy="202418"/>
          </a:xfrm>
          <a:prstGeom prst="rect">
            <a:avLst/>
          </a:prstGeom>
          <a:solidFill>
            <a:srgbClr val="D92119"/>
          </a:solidFill>
        </p:spPr>
        <p:txBody>
          <a:bodyPr wrap="none" lIns="90000" tIns="7200" rIns="90000" bIns="18000">
            <a:spAutoFit/>
          </a:bodyPr>
          <a:lstStyle/>
          <a:p>
            <a:r>
              <a:rPr lang="ru-RU" sz="1150" dirty="0" smtClean="0">
                <a:solidFill>
                  <a:schemeClr val="bg1"/>
                </a:solidFill>
                <a:latin typeface="BwSurco-Medium" pitchFamily="50" charset="-52"/>
              </a:rPr>
              <a:t>1.1</a:t>
            </a:r>
            <a:endParaRPr lang="ru-RU" sz="1150" dirty="0">
              <a:solidFill>
                <a:schemeClr val="bg1"/>
              </a:solidFill>
              <a:latin typeface="BwSurco-Medium" pitchFamily="50" charset="-52"/>
            </a:endParaRPr>
          </a:p>
        </p:txBody>
      </p:sp>
      <p:pic>
        <p:nvPicPr>
          <p:cNvPr id="2051" name="Picture 3" descr="D:\Ярлыки\3D\Done\УГАТУ\Новая папка\power point\3\USSR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925313" y="2870167"/>
            <a:ext cx="590550" cy="603250"/>
          </a:xfrm>
          <a:prstGeom prst="rect">
            <a:avLst/>
          </a:prstGeom>
          <a:noFill/>
        </p:spPr>
      </p:pic>
      <p:pic>
        <p:nvPicPr>
          <p:cNvPr id="2052" name="Picture 4" descr="D:\Ярлыки\3D\Done\УГАТУ\Новая папка\power point\3\pattern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9215438" y="5789613"/>
            <a:ext cx="1477962" cy="1771650"/>
          </a:xfrm>
          <a:prstGeom prst="rect">
            <a:avLst/>
          </a:prstGeom>
          <a:noFill/>
        </p:spPr>
      </p:pic>
      <p:pic>
        <p:nvPicPr>
          <p:cNvPr id="2053" name="Picture 5" descr="D:\Ярлыки\3D\Done\УГАТУ\Новая папка\power point\3\line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952581" y="840582"/>
            <a:ext cx="1920875" cy="66675"/>
          </a:xfrm>
          <a:prstGeom prst="rect">
            <a:avLst/>
          </a:prstGeom>
          <a:noFill/>
        </p:spPr>
      </p:pic>
      <p:sp>
        <p:nvSpPr>
          <p:cNvPr id="16" name="TextBox 15"/>
          <p:cNvSpPr txBox="1"/>
          <p:nvPr/>
        </p:nvSpPr>
        <p:spPr>
          <a:xfrm>
            <a:off x="953225" y="769309"/>
            <a:ext cx="9089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" dirty="0" smtClean="0">
                <a:latin typeface="BwSurco-Regular" pitchFamily="50" charset="-52"/>
              </a:rPr>
              <a:t>Уфимский государственный авиационный технический университет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8830471" y="3563249"/>
            <a:ext cx="1525589" cy="4847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850" dirty="0" smtClean="0">
                <a:latin typeface="BwSurco-Medium" pitchFamily="50" charset="-52"/>
              </a:rPr>
              <a:t>Автоматизированная </a:t>
            </a:r>
          </a:p>
          <a:p>
            <a:r>
              <a:rPr lang="ru-RU" sz="850" dirty="0" smtClean="0">
                <a:latin typeface="BwSurco-Medium" pitchFamily="50" charset="-52"/>
              </a:rPr>
              <a:t>система управления </a:t>
            </a:r>
          </a:p>
          <a:p>
            <a:r>
              <a:rPr lang="ru-RU" sz="850" dirty="0" smtClean="0">
                <a:latin typeface="BwSurco-Medium" pitchFamily="50" charset="-52"/>
              </a:rPr>
              <a:t>в СССР</a:t>
            </a:r>
            <a:endParaRPr lang="ru-RU" sz="850" dirty="0">
              <a:latin typeface="BwSurco-Medium" pitchFamily="50" charset="-52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945516" y="3510632"/>
            <a:ext cx="7474584" cy="21472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ru-RU" sz="1250" dirty="0" smtClean="0"/>
              <a:t>Автоматизированная система управления (сокращённо АСУ) — комплекс аппаратных и программных средств, а также персонала, предназначенный для управления различными процессами в рамках технологического процесса, производства, предприятия. АСУ применяются в различных отраслях промышленности, энергетике, транспорте и т. п. Термин «автоматизированная», в отличие от термина «автоматическая», подчёркивает сохранение за человеком-оператором некоторых функций, либо наиболее общего, целеполагающего характера, либо не поддающихся автоматизации. АСУ с Системой поддержки принятия решений (СППР) являются основным инструментом повышения обоснованности управленческих решений.</a:t>
            </a:r>
            <a:endParaRPr lang="ru-RU" sz="1250" dirty="0"/>
          </a:p>
        </p:txBody>
      </p:sp>
      <p:sp>
        <p:nvSpPr>
          <p:cNvPr id="25" name="Овал 24"/>
          <p:cNvSpPr/>
          <p:nvPr/>
        </p:nvSpPr>
        <p:spPr>
          <a:xfrm>
            <a:off x="392138" y="7003256"/>
            <a:ext cx="247650" cy="247650"/>
          </a:xfrm>
          <a:prstGeom prst="ellipse">
            <a:avLst/>
          </a:prstGeom>
          <a:solidFill>
            <a:srgbClr val="007F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50" dirty="0" smtClean="0">
                <a:latin typeface="BwSurco-Medium" pitchFamily="50" charset="-52"/>
              </a:rPr>
              <a:t>1</a:t>
            </a:r>
            <a:endParaRPr lang="ru-RU" sz="1250" dirty="0">
              <a:latin typeface="BwSurco-Medium" pitchFamily="50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2358444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532</TotalTime>
  <Words>161</Words>
  <Application>Microsoft Office PowerPoint</Application>
  <PresentationFormat>Произвольный</PresentationFormat>
  <Paragraphs>22</Paragraphs>
  <Slides>2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8" baseType="lpstr">
      <vt:lpstr>Arial</vt:lpstr>
      <vt:lpstr>BwSurco-Bold</vt:lpstr>
      <vt:lpstr>BwSurco-Medium</vt:lpstr>
      <vt:lpstr>BwSurco-Regular</vt:lpstr>
      <vt:lpstr>Calibri</vt:lpstr>
      <vt:lpstr>Тема Office</vt:lpstr>
      <vt:lpstr>Презентация PowerPoint</vt:lpstr>
      <vt:lpstr>Презентация PowerPoint</vt:lpstr>
    </vt:vector>
  </TitlesOfParts>
  <Company>DNA Project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Red</dc:creator>
  <cp:lastModifiedBy>Пользователь Windows</cp:lastModifiedBy>
  <cp:revision>98</cp:revision>
  <dcterms:created xsi:type="dcterms:W3CDTF">2016-06-13T05:10:18Z</dcterms:created>
  <dcterms:modified xsi:type="dcterms:W3CDTF">2018-07-02T05:02:06Z</dcterms:modified>
</cp:coreProperties>
</file>